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CH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0F5A95-D74C-40A7-ADE0-CF2EB35C1612}" type="datetimeFigureOut">
              <a:rPr lang="it-CH" smtClean="0"/>
              <a:t>20.02.2025</a:t>
            </a:fld>
            <a:endParaRPr lang="it-CH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CH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CH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FED0B-3163-4EBE-8997-20637540013F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4200662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EF10-A83C-4972-95AB-514A8E6B6C4C}" type="datetime1">
              <a:rPr lang="it-CH" smtClean="0"/>
              <a:t>20.02.2025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/>
              <a:t>Scuola Media Agno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687E-24FD-450F-939F-84E0EA76305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4135817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C239-BD80-4B61-BB65-FBAFFC9BDD5C}" type="datetime1">
              <a:rPr lang="it-CH" smtClean="0"/>
              <a:t>20.02.2025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/>
              <a:t>Scuola Media Agno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687E-24FD-450F-939F-84E0EA76305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439628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7883-4CA5-4663-A97B-C996E178B5A4}" type="datetime1">
              <a:rPr lang="it-CH" smtClean="0"/>
              <a:t>20.02.2025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/>
              <a:t>Scuola Media Agno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687E-24FD-450F-939F-84E0EA763057}" type="slidenum">
              <a:rPr lang="it-CH" smtClean="0"/>
              <a:t>‹N›</a:t>
            </a:fld>
            <a:endParaRPr lang="it-C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0421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D1BB-0111-419E-9DA4-DE3815AFD7DE}" type="datetime1">
              <a:rPr lang="it-CH" smtClean="0"/>
              <a:t>20.02.2025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/>
              <a:t>Scuola Media Agno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687E-24FD-450F-939F-84E0EA76305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176067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D92B-CD76-4C74-984E-6E667407489F}" type="datetime1">
              <a:rPr lang="it-CH" smtClean="0"/>
              <a:t>20.02.2025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/>
              <a:t>Scuola Media Agno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687E-24FD-450F-939F-84E0EA763057}" type="slidenum">
              <a:rPr lang="it-CH" smtClean="0"/>
              <a:t>‹N›</a:t>
            </a:fld>
            <a:endParaRPr lang="it-C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9546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F0E8-51B5-4DB9-B019-1DEAA6400F3B}" type="datetime1">
              <a:rPr lang="it-CH" smtClean="0"/>
              <a:t>20.02.2025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/>
              <a:t>Scuola Media Agno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687E-24FD-450F-939F-84E0EA76305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9625262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B3E8-523C-486F-B8A8-D7B744566236}" type="datetime1">
              <a:rPr lang="it-CH" smtClean="0"/>
              <a:t>20.02.2025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/>
              <a:t>Scuola Media Agno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687E-24FD-450F-939F-84E0EA76305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218299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BC8EA-81B6-40F9-82E0-6AC065EF7762}" type="datetime1">
              <a:rPr lang="it-CH" smtClean="0"/>
              <a:t>20.02.2025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/>
              <a:t>Scuola Media Agno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687E-24FD-450F-939F-84E0EA76305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853669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494F-4D70-4005-BD2D-80BC7AAF34DE}" type="datetime1">
              <a:rPr lang="it-CH" smtClean="0"/>
              <a:t>20.02.2025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/>
              <a:t>Scuola Media Agno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687E-24FD-450F-939F-84E0EA76305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395175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1C4A-C4CD-4EF9-A8C5-D8C9C4FADD97}" type="datetime1">
              <a:rPr lang="it-CH" smtClean="0"/>
              <a:t>20.02.2025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/>
              <a:t>Scuola Media Agno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687E-24FD-450F-939F-84E0EA76305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385400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4CB50-9858-4053-AFCD-F70921375780}" type="datetime1">
              <a:rPr lang="it-CH" smtClean="0"/>
              <a:t>20.02.2025</a:t>
            </a:fld>
            <a:endParaRPr lang="it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/>
              <a:t>Scuola Media Agno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687E-24FD-450F-939F-84E0EA76305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326374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3A60-E06B-4462-9E5E-EC4A595BAD24}" type="datetime1">
              <a:rPr lang="it-CH" smtClean="0"/>
              <a:t>20.02.2025</a:t>
            </a:fld>
            <a:endParaRPr lang="it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/>
              <a:t>Scuola Media Agno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687E-24FD-450F-939F-84E0EA76305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559660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0DE9-1F93-48F4-A309-64F65EC7466F}" type="datetime1">
              <a:rPr lang="it-CH" smtClean="0"/>
              <a:t>20.02.2025</a:t>
            </a:fld>
            <a:endParaRPr lang="it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/>
              <a:t>Scuola Media Agno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687E-24FD-450F-939F-84E0EA76305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06094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9F2B-03F2-464E-9F2C-685CF2739A7C}" type="datetime1">
              <a:rPr lang="it-CH" smtClean="0"/>
              <a:t>20.02.2025</a:t>
            </a:fld>
            <a:endParaRPr lang="it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/>
              <a:t>Scuola Media Agno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687E-24FD-450F-939F-84E0EA76305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73221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E5E07-1EE3-4B14-BDC6-A6465213607A}" type="datetime1">
              <a:rPr lang="it-CH" smtClean="0"/>
              <a:t>20.02.2025</a:t>
            </a:fld>
            <a:endParaRPr lang="it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/>
              <a:t>Scuola Media Agno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687E-24FD-450F-939F-84E0EA76305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113368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/>
              <a:t>Scuola Media Agno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687E-24FD-450F-939F-84E0EA763057}" type="slidenum">
              <a:rPr lang="it-CH" smtClean="0"/>
              <a:t>‹N›</a:t>
            </a:fld>
            <a:endParaRPr lang="it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4602-95A6-4E99-8AA1-781D5E88F57D}" type="datetime1">
              <a:rPr lang="it-CH" smtClean="0"/>
              <a:t>20.02.2025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36211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8C3BE-347D-447A-8882-80103C6E6338}" type="datetime1">
              <a:rPr lang="it-CH" smtClean="0"/>
              <a:t>20.02.2025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CH"/>
              <a:t>Scuola Media Agno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5D9687E-24FD-450F-939F-84E0EA76305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49987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254AC0-633C-48C0-ADF4-2A41AADFC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8288" y="906238"/>
            <a:ext cx="6720289" cy="2046281"/>
          </a:xfrm>
        </p:spPr>
        <p:txBody>
          <a:bodyPr/>
          <a:lstStyle/>
          <a:p>
            <a:r>
              <a:rPr lang="it-CH" sz="6600" dirty="0"/>
              <a:t>SERATA GENITORI </a:t>
            </a:r>
            <a:br>
              <a:rPr lang="it-CH" sz="6600" dirty="0"/>
            </a:br>
            <a:r>
              <a:rPr lang="it-CH" sz="6600" dirty="0"/>
              <a:t>ALLIEVI TERZA MEDIA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78B64B8-4E67-4336-A962-BDFECC8C83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CH" dirty="0"/>
              <a:t>Scuola Media Agno</a:t>
            </a:r>
          </a:p>
          <a:p>
            <a:r>
              <a:rPr lang="it-CH" dirty="0"/>
              <a:t>Anno scolastico 2024/2025</a:t>
            </a:r>
          </a:p>
        </p:txBody>
      </p:sp>
    </p:spTree>
    <p:extLst>
      <p:ext uri="{BB962C8B-B14F-4D97-AF65-F5344CB8AC3E}">
        <p14:creationId xmlns:p14="http://schemas.microsoft.com/office/powerpoint/2010/main" val="1765175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1E8056-3FAF-4F0D-B455-1FAC113AA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 dirty="0"/>
              <a:t>PROMOZIONE IN QUARTA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7F3DB5-CAF6-43AA-9318-D13D79D42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7155"/>
            <a:ext cx="8596668" cy="3921712"/>
          </a:xfrm>
        </p:spPr>
        <p:txBody>
          <a:bodyPr>
            <a:noAutofit/>
          </a:bodyPr>
          <a:lstStyle/>
          <a:p>
            <a:r>
              <a:rPr lang="it-IT" sz="2400" dirty="0"/>
              <a:t>è automatica con al massimo</a:t>
            </a:r>
          </a:p>
          <a:p>
            <a:pPr lvl="1"/>
            <a:r>
              <a:rPr lang="it-CH" sz="2400" dirty="0"/>
              <a:t>2 note 3</a:t>
            </a:r>
          </a:p>
          <a:p>
            <a:pPr lvl="1"/>
            <a:r>
              <a:rPr lang="it-IT" sz="2400" dirty="0"/>
              <a:t>1 nota 2 e 1 nota 3</a:t>
            </a:r>
          </a:p>
          <a:p>
            <a:r>
              <a:rPr lang="it-IT" sz="2400" dirty="0"/>
              <a:t>può essere concessa dal Consiglio di classe</a:t>
            </a:r>
          </a:p>
          <a:p>
            <a:pPr lvl="1"/>
            <a:r>
              <a:rPr lang="it-IT" sz="2400" dirty="0"/>
              <a:t>anche in presenza di un numero maggiore di </a:t>
            </a:r>
            <a:r>
              <a:rPr lang="it-CH" sz="2400" dirty="0"/>
              <a:t>insufficienze</a:t>
            </a:r>
          </a:p>
          <a:p>
            <a:r>
              <a:rPr lang="it-CH" sz="2400" dirty="0"/>
              <a:t>può essere condizionata</a:t>
            </a:r>
          </a:p>
          <a:p>
            <a:pPr lvl="1"/>
            <a:r>
              <a:rPr lang="it-CH" sz="2400" dirty="0"/>
              <a:t>dall’abbandono di corsi attitudinali	</a:t>
            </a:r>
          </a:p>
          <a:p>
            <a:pPr lvl="1"/>
            <a:r>
              <a:rPr lang="it-IT" sz="2400" dirty="0"/>
              <a:t>e/o di corsi facoltativi</a:t>
            </a:r>
            <a:endParaRPr lang="it-CH" sz="240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E014AB4-975C-493C-8FFB-11E5134B2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 dirty="0"/>
              <a:t>Scuola Media Agno</a:t>
            </a:r>
          </a:p>
        </p:txBody>
      </p:sp>
    </p:spTree>
    <p:extLst>
      <p:ext uri="{BB962C8B-B14F-4D97-AF65-F5344CB8AC3E}">
        <p14:creationId xmlns:p14="http://schemas.microsoft.com/office/powerpoint/2010/main" val="1982963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C044CC-B18C-4080-BBB4-144B9992C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 dirty="0"/>
              <a:t>RIPETIZIONE DELLA TERZA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D7844C-5500-4A5E-B15B-B214A82CF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0629"/>
            <a:ext cx="8596668" cy="4429302"/>
          </a:xfrm>
        </p:spPr>
        <p:txBody>
          <a:bodyPr>
            <a:noAutofit/>
          </a:bodyPr>
          <a:lstStyle/>
          <a:p>
            <a:r>
              <a:rPr lang="it-IT" sz="2400" u="sng" dirty="0"/>
              <a:t>decisa dal consiglio di classe</a:t>
            </a:r>
          </a:p>
          <a:p>
            <a:pPr lvl="1"/>
            <a:r>
              <a:rPr lang="it-IT" sz="2400" b="1" dirty="0"/>
              <a:t>sentiti l'allievo e i genitori, se ritenuta la </a:t>
            </a:r>
            <a:r>
              <a:rPr lang="it-IT" sz="2400" b="1" dirty="0">
                <a:solidFill>
                  <a:srgbClr val="FF0000"/>
                </a:solidFill>
              </a:rPr>
              <a:t>soluzione più appropriata </a:t>
            </a:r>
            <a:r>
              <a:rPr lang="it-IT" sz="2400" b="1" dirty="0"/>
              <a:t>per riprendere un corso di studi regolare.</a:t>
            </a:r>
          </a:p>
          <a:p>
            <a:r>
              <a:rPr lang="it-CH" sz="2400" u="sng" dirty="0"/>
              <a:t>chiesta dai genitori</a:t>
            </a:r>
          </a:p>
          <a:p>
            <a:pPr lvl="1"/>
            <a:r>
              <a:rPr lang="it-CH" sz="2400" b="1" dirty="0"/>
              <a:t>al consiglio di direzione.</a:t>
            </a:r>
          </a:p>
          <a:p>
            <a:pPr lvl="1"/>
            <a:r>
              <a:rPr lang="it-IT" sz="2400" b="1" dirty="0"/>
              <a:t>in caso di promozione con una o più </a:t>
            </a:r>
            <a:r>
              <a:rPr lang="it-IT" sz="2400" b="1" dirty="0">
                <a:solidFill>
                  <a:srgbClr val="FF0000"/>
                </a:solidFill>
              </a:rPr>
              <a:t>insufficienze.</a:t>
            </a:r>
          </a:p>
          <a:p>
            <a:r>
              <a:rPr lang="it-IT" sz="2400" u="sng" dirty="0"/>
              <a:t>Decisa dai genitori</a:t>
            </a:r>
          </a:p>
          <a:p>
            <a:pPr lvl="1"/>
            <a:r>
              <a:rPr lang="it-IT" sz="2400" b="1" dirty="0"/>
              <a:t>in caso di promozione senza insufficienze </a:t>
            </a:r>
            <a:r>
              <a:rPr lang="it-IT" sz="2400" b="1" dirty="0">
                <a:solidFill>
                  <a:srgbClr val="FF0000"/>
                </a:solidFill>
              </a:rPr>
              <a:t>con i corsi base</a:t>
            </a:r>
            <a:r>
              <a:rPr lang="it-IT" sz="2400" b="1" dirty="0"/>
              <a:t> per frequentare i corsi attitudinali.</a:t>
            </a:r>
            <a:endParaRPr lang="it-CH" sz="240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C5645E7-7561-47C8-A096-0E2C66D7E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 dirty="0"/>
              <a:t>Scuola Media Agno</a:t>
            </a:r>
          </a:p>
        </p:txBody>
      </p:sp>
    </p:spTree>
    <p:extLst>
      <p:ext uri="{BB962C8B-B14F-4D97-AF65-F5344CB8AC3E}">
        <p14:creationId xmlns:p14="http://schemas.microsoft.com/office/powerpoint/2010/main" val="2193766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5659CA-E559-426D-B669-0238AC367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 dirty="0"/>
              <a:t>ORGANIZZAZIONE DELLA QUARTA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EDBB6A-26CE-480C-A930-6ABCF8DBE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9075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it-IT" sz="2400" b="1" dirty="0"/>
              <a:t>Una struttura complessa, le lezioni si articolano in:</a:t>
            </a:r>
          </a:p>
          <a:p>
            <a:pPr lvl="1"/>
            <a:r>
              <a:rPr lang="it-IT" sz="2400" dirty="0"/>
              <a:t>lezioni con l’intera classe («tronco comune»).</a:t>
            </a:r>
          </a:p>
          <a:p>
            <a:pPr lvl="1"/>
            <a:r>
              <a:rPr lang="it-IT" sz="2400" dirty="0"/>
              <a:t>tra cui un'ora di storia delle religioni obbligatoria.</a:t>
            </a:r>
          </a:p>
          <a:p>
            <a:pPr lvl="1"/>
            <a:r>
              <a:rPr lang="it-IT" sz="2400" dirty="0"/>
              <a:t>corsi differenziati base / attitudinali in matematica e tedesco (superamento dei livelli rimane solo nelle 6 sedi sperimentali).</a:t>
            </a:r>
          </a:p>
          <a:p>
            <a:pPr lvl="1"/>
            <a:r>
              <a:rPr lang="it-IT" sz="2400" dirty="0"/>
              <a:t>inglese in gruppi eterogenei con effettivi ridotti (</a:t>
            </a:r>
            <a:r>
              <a:rPr lang="it-IT" sz="2400" b="1" dirty="0" err="1"/>
              <a:t>max</a:t>
            </a:r>
            <a:r>
              <a:rPr lang="it-IT" sz="2400" b="1" dirty="0"/>
              <a:t> 18 allievi</a:t>
            </a:r>
            <a:r>
              <a:rPr lang="it-IT" sz="2400" dirty="0"/>
              <a:t>).</a:t>
            </a:r>
          </a:p>
          <a:p>
            <a:pPr lvl="1"/>
            <a:r>
              <a:rPr lang="it-IT" sz="2400" dirty="0"/>
              <a:t>laboratori a metà classe per 2 ore di italiano e scienze.</a:t>
            </a:r>
          </a:p>
          <a:p>
            <a:pPr lvl="1"/>
            <a:r>
              <a:rPr lang="it-CH" sz="2400" dirty="0"/>
              <a:t>corsi opzionali.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3555C18-013F-41E0-A7ED-BF479BC08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/>
              <a:t>Scuola Media Agno</a:t>
            </a:r>
          </a:p>
        </p:txBody>
      </p:sp>
    </p:spTree>
    <p:extLst>
      <p:ext uri="{BB962C8B-B14F-4D97-AF65-F5344CB8AC3E}">
        <p14:creationId xmlns:p14="http://schemas.microsoft.com/office/powerpoint/2010/main" val="536142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265509-A43B-4BFB-B0DD-09B92E46B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 dirty="0"/>
              <a:t>CORSI OPZIONALI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5F0FEE-DFD4-4CBA-8964-FB6BFCE1B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440" y="1119391"/>
            <a:ext cx="9473897" cy="5732980"/>
          </a:xfrm>
        </p:spPr>
        <p:txBody>
          <a:bodyPr>
            <a:normAutofit fontScale="85000" lnSpcReduction="20000"/>
          </a:bodyPr>
          <a:lstStyle/>
          <a:p>
            <a:r>
              <a:rPr lang="it-CH" b="1" u="sng" dirty="0"/>
              <a:t>Francese e latino</a:t>
            </a:r>
          </a:p>
          <a:p>
            <a:pPr lvl="1"/>
            <a:r>
              <a:rPr lang="it-CH" dirty="0"/>
              <a:t>Facoltativo.</a:t>
            </a:r>
          </a:p>
          <a:p>
            <a:pPr lvl="1"/>
            <a:r>
              <a:rPr lang="it-CH" dirty="0"/>
              <a:t>Solo se frequentati in terza ottenendo alla fine dell’anno una nota sufficiente.</a:t>
            </a:r>
          </a:p>
          <a:p>
            <a:pPr lvl="1"/>
            <a:r>
              <a:rPr lang="it-CH" dirty="0"/>
              <a:t>Scelta vincolante per l’intero anno scolastico.</a:t>
            </a:r>
          </a:p>
          <a:p>
            <a:pPr lvl="1"/>
            <a:r>
              <a:rPr lang="it-CH" dirty="0"/>
              <a:t>Francese 2 ore settimanali all’intero della griglia oraria/ latino 4 ore settimanali 2 fuori orario e 2 all’interno della griglia oraria (italiano e </a:t>
            </a:r>
            <a:r>
              <a:rPr lang="it-CH" dirty="0" err="1"/>
              <a:t>ed.fisica</a:t>
            </a:r>
            <a:r>
              <a:rPr lang="it-CH" dirty="0"/>
              <a:t>).</a:t>
            </a:r>
          </a:p>
          <a:p>
            <a:pPr lvl="1"/>
            <a:r>
              <a:rPr lang="it-CH" dirty="0"/>
              <a:t>Nota </a:t>
            </a:r>
            <a:r>
              <a:rPr lang="it-CH" dirty="0">
                <a:solidFill>
                  <a:srgbClr val="FF0000"/>
                </a:solidFill>
              </a:rPr>
              <a:t>non entra </a:t>
            </a:r>
            <a:r>
              <a:rPr lang="it-CH" dirty="0"/>
              <a:t>nella media, un’</a:t>
            </a:r>
            <a:r>
              <a:rPr lang="it-CH" dirty="0" err="1"/>
              <a:t>ev</a:t>
            </a:r>
            <a:r>
              <a:rPr lang="it-CH" dirty="0"/>
              <a:t>. insufficienza </a:t>
            </a:r>
            <a:r>
              <a:rPr lang="it-CH" dirty="0">
                <a:solidFill>
                  <a:srgbClr val="FF0000"/>
                </a:solidFill>
              </a:rPr>
              <a:t>non conta</a:t>
            </a:r>
            <a:r>
              <a:rPr lang="it-CH" dirty="0"/>
              <a:t>.</a:t>
            </a:r>
          </a:p>
          <a:p>
            <a:r>
              <a:rPr lang="it-CH" b="1" u="sng" dirty="0"/>
              <a:t>Opzione capacità espressive e tecniche</a:t>
            </a:r>
          </a:p>
          <a:p>
            <a:pPr lvl="1"/>
            <a:r>
              <a:rPr lang="it-CH" dirty="0"/>
              <a:t>Obbligatoria.</a:t>
            </a:r>
          </a:p>
          <a:p>
            <a:pPr lvl="1"/>
            <a:r>
              <a:rPr lang="it-CH" dirty="0"/>
              <a:t>3 corsi proposti : educazione musicale, educazione visiva e tecniche di progettazione e costruzione.</a:t>
            </a:r>
          </a:p>
          <a:p>
            <a:pPr lvl="1"/>
            <a:r>
              <a:rPr lang="it-CH" dirty="0"/>
              <a:t>Scelte per priorità (1,2,3), opzione assegnata vincolante per l’intero anno scolastico.</a:t>
            </a:r>
          </a:p>
          <a:p>
            <a:pPr lvl="1"/>
            <a:r>
              <a:rPr lang="it-CH" dirty="0"/>
              <a:t>2 ore settimanali in griglia oraria.</a:t>
            </a:r>
          </a:p>
          <a:p>
            <a:pPr lvl="1"/>
            <a:r>
              <a:rPr lang="it-CH" dirty="0"/>
              <a:t>Nota </a:t>
            </a:r>
            <a:r>
              <a:rPr lang="it-CH" dirty="0">
                <a:solidFill>
                  <a:srgbClr val="FF0000"/>
                </a:solidFill>
              </a:rPr>
              <a:t>entra</a:t>
            </a:r>
            <a:r>
              <a:rPr lang="it-CH" dirty="0"/>
              <a:t> nella media, un’</a:t>
            </a:r>
            <a:r>
              <a:rPr lang="it-CH" dirty="0" err="1"/>
              <a:t>ev</a:t>
            </a:r>
            <a:r>
              <a:rPr lang="it-CH" dirty="0"/>
              <a:t>. insufficienza </a:t>
            </a:r>
            <a:r>
              <a:rPr lang="it-CH" dirty="0">
                <a:solidFill>
                  <a:srgbClr val="FF0000"/>
                </a:solidFill>
              </a:rPr>
              <a:t>conta</a:t>
            </a:r>
            <a:r>
              <a:rPr lang="it-CH" dirty="0"/>
              <a:t>.</a:t>
            </a:r>
          </a:p>
          <a:p>
            <a:r>
              <a:rPr lang="it-CH" b="1" u="sng" dirty="0"/>
              <a:t>Opzione orientamento</a:t>
            </a:r>
          </a:p>
          <a:p>
            <a:pPr lvl="1"/>
            <a:r>
              <a:rPr lang="it-CH" dirty="0"/>
              <a:t>Obbligatoria se non si segue francese.</a:t>
            </a:r>
          </a:p>
          <a:p>
            <a:pPr lvl="1"/>
            <a:r>
              <a:rPr lang="it-CH" dirty="0"/>
              <a:t>3 corsi proposti: cucina e alimentazione, amministrazione e ICT e arti decorative.</a:t>
            </a:r>
          </a:p>
          <a:p>
            <a:pPr lvl="1"/>
            <a:r>
              <a:rPr lang="it-CH" dirty="0"/>
              <a:t>Scelte per priorità (1,2,3), opzione assegnata vincolante per l’intero anno scolastico.</a:t>
            </a:r>
          </a:p>
          <a:p>
            <a:pPr lvl="1"/>
            <a:r>
              <a:rPr lang="it-CH" dirty="0"/>
              <a:t>2 ore settimanali in griglia oraria</a:t>
            </a:r>
          </a:p>
          <a:p>
            <a:pPr lvl="1"/>
            <a:r>
              <a:rPr lang="it-CH" dirty="0"/>
              <a:t>Nota </a:t>
            </a:r>
            <a:r>
              <a:rPr lang="it-CH" dirty="0">
                <a:solidFill>
                  <a:srgbClr val="FF0000"/>
                </a:solidFill>
              </a:rPr>
              <a:t>non entra </a:t>
            </a:r>
            <a:r>
              <a:rPr lang="it-CH" dirty="0"/>
              <a:t>nella media, un’</a:t>
            </a:r>
            <a:r>
              <a:rPr lang="it-CH" dirty="0" err="1"/>
              <a:t>ev</a:t>
            </a:r>
            <a:r>
              <a:rPr lang="it-CH" dirty="0"/>
              <a:t>. insufficienza </a:t>
            </a:r>
            <a:r>
              <a:rPr lang="it-CH" dirty="0">
                <a:solidFill>
                  <a:srgbClr val="FF0000"/>
                </a:solidFill>
              </a:rPr>
              <a:t>non conta</a:t>
            </a:r>
            <a:r>
              <a:rPr lang="it-CH" dirty="0"/>
              <a:t>.</a:t>
            </a:r>
          </a:p>
          <a:p>
            <a:pPr lvl="1"/>
            <a:endParaRPr lang="it-CH" dirty="0"/>
          </a:p>
          <a:p>
            <a:pPr lvl="1"/>
            <a:endParaRPr lang="it-CH" dirty="0"/>
          </a:p>
        </p:txBody>
      </p:sp>
    </p:spTree>
    <p:extLst>
      <p:ext uri="{BB962C8B-B14F-4D97-AF65-F5344CB8AC3E}">
        <p14:creationId xmlns:p14="http://schemas.microsoft.com/office/powerpoint/2010/main" val="2946269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5AD430-6EDF-49D0-8924-EC08D4C43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 dirty="0"/>
              <a:t>ISCRIZIONE ALLA QUARTA MEDIA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3C38D5-F7D8-495C-9714-F35CA196B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240" y="1820081"/>
            <a:ext cx="8852762" cy="4428319"/>
          </a:xfrm>
        </p:spPr>
        <p:txBody>
          <a:bodyPr/>
          <a:lstStyle/>
          <a:p>
            <a:r>
              <a:rPr lang="it-CH" u="sng" dirty="0"/>
              <a:t>Prima pagina del formulario:</a:t>
            </a:r>
          </a:p>
          <a:p>
            <a:pPr lvl="1"/>
            <a:r>
              <a:rPr lang="it-CH" dirty="0"/>
              <a:t>Verifica dati presenti.</a:t>
            </a:r>
          </a:p>
          <a:p>
            <a:pPr lvl="1"/>
            <a:r>
              <a:rPr lang="it-CH" dirty="0"/>
              <a:t>In caso di cambiamenti correggere in penna.</a:t>
            </a:r>
          </a:p>
          <a:p>
            <a:r>
              <a:rPr lang="it-CH" u="sng" dirty="0"/>
              <a:t>Seconda pagina del formulario:</a:t>
            </a:r>
          </a:p>
          <a:p>
            <a:pPr lvl="1"/>
            <a:r>
              <a:rPr lang="it-CH" dirty="0"/>
              <a:t>Scelta dei livelli.</a:t>
            </a:r>
          </a:p>
          <a:p>
            <a:pPr lvl="1"/>
            <a:r>
              <a:rPr lang="it-CH" dirty="0"/>
              <a:t>Solo per latinisti e francesisti indicare se vengono continuate le opzioni.</a:t>
            </a:r>
          </a:p>
          <a:p>
            <a:pPr lvl="1"/>
            <a:r>
              <a:rPr lang="it-CH" dirty="0"/>
              <a:t>Scelta opzione capacità espressive e tecniche (per tutti).</a:t>
            </a:r>
          </a:p>
          <a:p>
            <a:pPr lvl="1"/>
            <a:r>
              <a:rPr lang="it-CH" dirty="0"/>
              <a:t>Scelta opzione orientamento (solo per chi non frequenterà francese).</a:t>
            </a:r>
          </a:p>
          <a:p>
            <a:pPr lvl="1"/>
            <a:r>
              <a:rPr lang="it-CH" b="1" dirty="0"/>
              <a:t>Scelta se dare il permesso di ricevere informazioni via mail da parte dell’AGSMA e dall’associazione genitori cantonale (mail rimane nascosta, eliminare l’iscrizione possibile in qualsiasi momento).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328989D-5108-4282-9365-0AB4447C6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/>
              <a:t>Scuola Media Agno</a:t>
            </a:r>
          </a:p>
        </p:txBody>
      </p:sp>
    </p:spTree>
    <p:extLst>
      <p:ext uri="{BB962C8B-B14F-4D97-AF65-F5344CB8AC3E}">
        <p14:creationId xmlns:p14="http://schemas.microsoft.com/office/powerpoint/2010/main" val="857857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843A79-E38F-4559-81FB-9E3158939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 dirty="0"/>
              <a:t>Nuova procedura richiesta sconto trasporto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48C91C-23FF-466D-9670-67B841144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CH" dirty="0"/>
              <a:t>Solo per chi usufruisce dello Swiss-pass (chi ha diritto al trasporto, 21 minuti percorrenza a piedi esclusi chi usufruisce trasporto speciale). </a:t>
            </a:r>
          </a:p>
          <a:p>
            <a:r>
              <a:rPr lang="it-CH" dirty="0"/>
              <a:t>Accedere a «servizi </a:t>
            </a:r>
            <a:r>
              <a:rPr lang="it-CH" dirty="0" err="1"/>
              <a:t>cerdd</a:t>
            </a:r>
            <a:r>
              <a:rPr lang="it-CH" dirty="0"/>
              <a:t>».</a:t>
            </a:r>
          </a:p>
          <a:p>
            <a:r>
              <a:rPr lang="it-CH" dirty="0"/>
              <a:t>Login con il </a:t>
            </a:r>
            <a:r>
              <a:rPr lang="it-CH" dirty="0" err="1"/>
              <a:t>NetworkID</a:t>
            </a:r>
            <a:r>
              <a:rPr lang="it-CH" dirty="0"/>
              <a:t> di vostro/a figlio/a.</a:t>
            </a:r>
          </a:p>
          <a:p>
            <a:r>
              <a:rPr lang="it-CH" dirty="0"/>
              <a:t> Stampare il buono sconto da portare alle FFS.</a:t>
            </a:r>
          </a:p>
          <a:p>
            <a:r>
              <a:rPr lang="it-CH" dirty="0"/>
              <a:t>Maggiori informazioni (con una guida) seguiranno.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A7502DD-9BF4-4859-A178-132D63E1D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/>
              <a:t>Scuola Media Agno</a:t>
            </a:r>
          </a:p>
        </p:txBody>
      </p:sp>
    </p:spTree>
    <p:extLst>
      <p:ext uri="{BB962C8B-B14F-4D97-AF65-F5344CB8AC3E}">
        <p14:creationId xmlns:p14="http://schemas.microsoft.com/office/powerpoint/2010/main" val="2839164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35B9D0-E263-45F0-A9E9-5452E0663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189" y="2397303"/>
            <a:ext cx="9812581" cy="2819400"/>
          </a:xfrm>
        </p:spPr>
        <p:txBody>
          <a:bodyPr>
            <a:normAutofit/>
          </a:bodyPr>
          <a:lstStyle/>
          <a:p>
            <a:pPr algn="ctr"/>
            <a:r>
              <a:rPr lang="it-CH" sz="4800" dirty="0"/>
              <a:t>GRAZIE PER L’ATTENZIONE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59251A8-F851-40BA-89F6-3DD95F113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CH"/>
              <a:t>Scuola Media Agno</a:t>
            </a:r>
          </a:p>
        </p:txBody>
      </p:sp>
    </p:spTree>
    <p:extLst>
      <p:ext uri="{BB962C8B-B14F-4D97-AF65-F5344CB8AC3E}">
        <p14:creationId xmlns:p14="http://schemas.microsoft.com/office/powerpoint/2010/main" val="792685345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779</TotalTime>
  <Words>559</Words>
  <Application>Microsoft Office PowerPoint</Application>
  <PresentationFormat>Widescreen</PresentationFormat>
  <Paragraphs>70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Sfaccettatura</vt:lpstr>
      <vt:lpstr>SERATA GENITORI  ALLIEVI TERZA MEDIA </vt:lpstr>
      <vt:lpstr>PROMOZIONE IN QUARTA</vt:lpstr>
      <vt:lpstr>RIPETIZIONE DELLA TERZA</vt:lpstr>
      <vt:lpstr>ORGANIZZAZIONE DELLA QUARTA</vt:lpstr>
      <vt:lpstr>CORSI OPZIONALI</vt:lpstr>
      <vt:lpstr>ISCRIZIONE ALLA QUARTA MEDIA</vt:lpstr>
      <vt:lpstr>Nuova procedura richiesta sconto trasporto</vt:lpstr>
      <vt:lpstr>GRAZIE PER L’ATTENZIONE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SERATA GENITORI  ALLIEVI 3a MEDIA</dc:title>
  <dc:creator>thomas ferrari</dc:creator>
  <cp:lastModifiedBy>thomas ferrari</cp:lastModifiedBy>
  <cp:revision>47</cp:revision>
  <dcterms:created xsi:type="dcterms:W3CDTF">2024-01-23T08:33:04Z</dcterms:created>
  <dcterms:modified xsi:type="dcterms:W3CDTF">2025-02-20T07:42:35Z</dcterms:modified>
</cp:coreProperties>
</file>